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58" r:id="rId4"/>
    <p:sldId id="259" r:id="rId5"/>
    <p:sldId id="260" r:id="rId6"/>
    <p:sldId id="261" r:id="rId7"/>
    <p:sldId id="262" r:id="rId8"/>
    <p:sldId id="269" r:id="rId9"/>
    <p:sldId id="265" r:id="rId10"/>
    <p:sldId id="268" r:id="rId11"/>
    <p:sldId id="264" r:id="rId12"/>
    <p:sldId id="266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90"/>
  </p:normalViewPr>
  <p:slideViewPr>
    <p:cSldViewPr snapToGrid="0">
      <p:cViewPr>
        <p:scale>
          <a:sx n="102" d="100"/>
          <a:sy n="102" d="100"/>
        </p:scale>
        <p:origin x="95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A757-7B5A-A041-EFEF-0274188FE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F2CF0-CF90-A93D-BC5B-C5F42230A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D970F-7E1C-9F57-DB03-E07F519BD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0A783-DBFF-80DE-1DBE-967C9AF7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3A14C-F561-BD80-7959-3BD53980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52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CC98-5108-08E4-082E-FE47E4C6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89500D-3E90-7691-6FEA-25DFA46EA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7E2D4-684A-E45C-1B0A-6E73FE5B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5F487-8004-D756-BFF7-895B65E9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C923B-EA11-27B3-F221-25493B2A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09FA87-18C6-2944-4D20-A250C7B269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8745D6-E5A8-C61C-2D0F-D0CA3F85F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AEED5-7308-E14F-3280-A3AB6EB12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A6972-7D7C-F24C-F3AE-FC86C97CD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7BB61-EBCE-6DEF-17B6-495C8F24C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18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36A72-9772-6A5C-6860-5B99089B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83A5C-6185-2500-A709-F39DB7A6A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F856B-3EBE-A658-D7E2-ACF1200A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A6124-68DD-9C65-7058-27B21EC77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88DC-FF2E-B51D-62F5-56F090C9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35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A448A-98CC-2711-6BBA-B65B8C14B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9819D-86E8-70E8-F57F-A18C67578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39537-AC6B-D541-24EE-45D446ADD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E564C-F7D3-DDA4-7D31-D26B79E02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49131-E383-2F47-6171-F26BEDD1B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4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D50B6-3A01-5005-048D-EAECB1602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04D66-B5A3-7EE1-9458-81E55C5B3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F4F72-24CA-ACE7-E625-CEE25677A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E4EA1-20BE-E9FC-07F3-FFEC6B329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AAC6-8B94-40FD-49AA-317D5CAE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18802-1366-FACF-5FC8-DD1421E5C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63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EA4FA-5BC3-FD58-966F-3A39E5BAD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D3260-4796-2EC0-91EA-B583ED2C2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EF406-CCEF-E9E4-4B94-455E3684C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B1149-71A1-C4B0-DE82-CFD41C7576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99734B-69B4-4BB3-0F07-AB29134548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B279AE-0A45-E03C-56E3-E28C1A82D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D1FF45-C6E0-677C-6A5F-EA7359DD1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F780ED-B84D-17ED-A674-C31AFFDFE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2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E75DD-4C11-29F8-4B28-B2553B0CF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A3A216-17BE-CDB6-4913-75095C1B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05BE1-B430-ADFE-2412-DDF255810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45322-80F5-0E16-F712-17C46CA7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12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B89BB1-5EE6-9778-3D9B-4008D7D6A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BCCACB-6E06-1A04-8682-4CF5BB546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643B2-A3D8-86AA-9ABE-ACA3E850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94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D89C-80A4-8A82-C995-B03B84FC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4ADEC-6FE6-B35D-C516-451D7BE4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5BF30-4102-AC46-740C-927B0AB0E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BF892-A542-D58E-A2C7-B08C83EC0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CEEF1-B499-CF8D-B286-AB0D126CC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FD5CA-0BBB-418C-1521-43243B3A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69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AD0F-B2DE-9F66-E7C8-87E46B9C7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DC3CEA-BC0B-54AC-6086-72C165994F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39FD5-C9FE-4B98-ADF1-9EA43A985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8DA12-AA74-4D0D-38A7-5595C094F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BFAC1-A5D3-AD07-2788-75D0EB50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F6F9C-FAB1-2790-EDAF-06786E3B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77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8EFAD-9489-94DD-A1F9-F603DCE6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B0C29-24AC-D0E8-2FA8-2DA1A43AE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69194-B615-DCE7-E7FB-33DDD7A94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C7980-642B-BD44-BED6-B39B7EFCE3CC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1B006-1216-AF04-FFD8-1F3FCFFEE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3D3E1-6E45-A71C-226A-11CF988D8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01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5B026ED-8E6A-4A50-F721-A94ED70F2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72" y="286399"/>
            <a:ext cx="4585101" cy="3280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F024B3-CDFC-0187-D45D-4E30F3849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102" y="1035566"/>
            <a:ext cx="4765325" cy="4584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281623" y="286399"/>
            <a:ext cx="1823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Crassostrea gigas</a:t>
            </a:r>
          </a:p>
          <a:p>
            <a:r>
              <a:rPr lang="en-US" dirty="0"/>
              <a:t>SNP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817DFA-4C54-FB30-6874-917345736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72" y="5275869"/>
            <a:ext cx="6508331" cy="14527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189572" y="4883155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69.9%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7410435" y="747173"/>
            <a:ext cx="138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8AEB06-252B-B986-FFAD-708FAA707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576" y="1300141"/>
            <a:ext cx="3288801" cy="358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00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6E572-D111-4715-189A-A10B7119F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CC3D2-5F14-C8FD-319C-CFA989148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43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84EE0E-CE5A-60C5-779B-6B8366C3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2" y="0"/>
            <a:ext cx="5341804" cy="38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DEEFE6-3614-15B1-DF00-E29D9EC52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135" y="3822400"/>
            <a:ext cx="2425561" cy="2885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2864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Ulva </a:t>
            </a:r>
            <a:r>
              <a:rPr lang="en-US" i="1" dirty="0" err="1"/>
              <a:t>pertusa</a:t>
            </a:r>
            <a:endParaRPr lang="en-US" i="1" dirty="0"/>
          </a:p>
          <a:p>
            <a:r>
              <a:rPr lang="en-US" dirty="0"/>
              <a:t>Chloroplast and </a:t>
            </a:r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1" y="3901913"/>
            <a:ext cx="5006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 output = cross validation accuracy 48.4%</a:t>
            </a:r>
            <a:r>
              <a:rPr lang="en-US" dirty="0">
                <a:sym typeface="Wingdings" pitchFamily="2" charset="2"/>
              </a:rPr>
              <a:t> LOW. </a:t>
            </a:r>
            <a:r>
              <a:rPr lang="en-US" dirty="0"/>
              <a:t>this may explain why NZ in data and ML differ.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Hanyuda</a:t>
            </a:r>
            <a:r>
              <a:rPr lang="en-US" dirty="0"/>
              <a:t> et al. 2018</a:t>
            </a:r>
          </a:p>
        </p:txBody>
      </p:sp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FF6FBA8E-7464-F413-2384-C6322B83E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188" y="149904"/>
            <a:ext cx="4983812" cy="4925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B99545-CC7A-4FA1-C7BB-71FAC619E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4" y="4627756"/>
            <a:ext cx="4172200" cy="190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61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F1BDD-1698-6F10-B0E0-20E85286C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921" y="3039345"/>
            <a:ext cx="3586041" cy="3668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9BC18E-2551-82F5-B5AF-93B6CF32C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75" y="167269"/>
            <a:ext cx="4908905" cy="3512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262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Gracilaria</a:t>
            </a:r>
            <a:r>
              <a:rPr lang="en-US" i="1" dirty="0"/>
              <a:t> </a:t>
            </a:r>
            <a:r>
              <a:rPr lang="en-US" i="1" dirty="0" err="1"/>
              <a:t>vermiculophylla</a:t>
            </a:r>
            <a:endParaRPr lang="en-US" i="1" dirty="0"/>
          </a:p>
          <a:p>
            <a:r>
              <a:rPr lang="en-US" dirty="0" err="1"/>
              <a:t>Usat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93.0%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Krueger-Hadfield et al 2017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0B631D-82E0-6758-824D-4B9777F31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749" y="0"/>
            <a:ext cx="4240251" cy="60885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DED020-DB54-9212-DD44-8BBADC84E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53" y="4612596"/>
            <a:ext cx="4106269" cy="184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38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48C125-FC86-84E3-9790-6C50ABA35287}"/>
              </a:ext>
            </a:extLst>
          </p:cNvPr>
          <p:cNvSpPr txBox="1"/>
          <p:nvPr/>
        </p:nvSpPr>
        <p:spPr>
          <a:xfrm>
            <a:off x="713678" y="200722"/>
            <a:ext cx="215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Cases with no Miyagi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EB0ED-94C8-0B10-A5BD-13EAA9F81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53" y="511020"/>
            <a:ext cx="4695592" cy="3130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D0C4B5-EF9B-4039-F52A-6F1262EC1152}"/>
              </a:ext>
            </a:extLst>
          </p:cNvPr>
          <p:cNvSpPr txBox="1"/>
          <p:nvPr/>
        </p:nvSpPr>
        <p:spPr>
          <a:xfrm>
            <a:off x="349608" y="649662"/>
            <a:ext cx="2380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Kogishi</a:t>
            </a:r>
            <a:r>
              <a:rPr lang="en-US" dirty="0"/>
              <a:t> et al. - 2010 - </a:t>
            </a:r>
            <a:r>
              <a:rPr lang="en-US" dirty="0" err="1"/>
              <a:t>Cutleria</a:t>
            </a:r>
            <a:r>
              <a:rPr lang="en-US" dirty="0"/>
              <a:t> cylindrica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3305E9-DA5D-5CFB-4576-BF5F0E4D9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86" y="3641414"/>
            <a:ext cx="4787126" cy="31914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CF114B-9386-D4A9-6B16-530D8373760F}"/>
              </a:ext>
            </a:extLst>
          </p:cNvPr>
          <p:cNvSpPr txBox="1"/>
          <p:nvPr/>
        </p:nvSpPr>
        <p:spPr>
          <a:xfrm>
            <a:off x="488997" y="3753881"/>
            <a:ext cx="2380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 Cam et al 2020</a:t>
            </a:r>
          </a:p>
          <a:p>
            <a:r>
              <a:rPr lang="en-US" dirty="0"/>
              <a:t>Sargassum </a:t>
            </a:r>
            <a:r>
              <a:rPr lang="en-US" dirty="0" err="1"/>
              <a:t>muticum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45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572242F-048B-FA12-6B11-F71BB32BE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13" y="232767"/>
            <a:ext cx="4999858" cy="3411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262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Gracilaria</a:t>
            </a:r>
            <a:r>
              <a:rPr lang="en-US" i="1" dirty="0"/>
              <a:t> </a:t>
            </a:r>
            <a:r>
              <a:rPr lang="en-US" i="1" dirty="0" err="1"/>
              <a:t>vermiculophylla</a:t>
            </a:r>
            <a:endParaRPr lang="en-US" i="1" dirty="0"/>
          </a:p>
          <a:p>
            <a:r>
              <a:rPr lang="en-US" dirty="0"/>
              <a:t>SNP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457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100.0%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Flanagan et al 2021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69763A-9310-9924-E92E-FD0F2EABD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238" y="167270"/>
            <a:ext cx="4133761" cy="3869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D5830-5322-B668-D497-42CFF033B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537" y="3429000"/>
            <a:ext cx="3087959" cy="3174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4D97E3-4139-A4AE-D6B5-BC4B2EA04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019" y="4529357"/>
            <a:ext cx="43561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6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775E61-F8AE-576B-A717-24ADB6D56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1" y="230191"/>
            <a:ext cx="4936119" cy="3532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47FC1D-9C45-C10F-093A-3075F78AA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754" y="3462066"/>
            <a:ext cx="2904492" cy="3165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60043" y="498711"/>
            <a:ext cx="2405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Batillaria</a:t>
            </a:r>
            <a:r>
              <a:rPr lang="en-US" i="1" dirty="0"/>
              <a:t> </a:t>
            </a:r>
            <a:r>
              <a:rPr lang="en-US" i="1" dirty="0" err="1"/>
              <a:t>attramentaria</a:t>
            </a:r>
            <a:endParaRPr lang="en-US" i="1" dirty="0"/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189572" y="3651041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85.3%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7914774" y="317173"/>
            <a:ext cx="370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– Miura et al 2006 PNAS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3F411-A4A6-EE57-88B1-BD6547CDC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768" y="821876"/>
            <a:ext cx="4610660" cy="3794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74F484-25A4-A48E-0969-570D9DB75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43" y="4087809"/>
            <a:ext cx="35687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43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255F04-7C50-C8B7-3200-559847B79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03" y="163504"/>
            <a:ext cx="5003277" cy="3580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0B0585-3289-2B55-129C-C754E7C67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818" y="3462453"/>
            <a:ext cx="2832896" cy="3184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07452" y="317173"/>
            <a:ext cx="2926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Batillaria</a:t>
            </a:r>
            <a:r>
              <a:rPr lang="en-US" i="1" dirty="0"/>
              <a:t> </a:t>
            </a:r>
            <a:r>
              <a:rPr lang="en-US" i="1" dirty="0" err="1"/>
              <a:t>attramentaria</a:t>
            </a:r>
            <a:r>
              <a:rPr lang="en-US" i="1" dirty="0"/>
              <a:t> </a:t>
            </a:r>
            <a:r>
              <a:rPr lang="en-US" dirty="0"/>
              <a:t>trematode HL1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189572" y="3651041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68.0%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7914774" y="317173"/>
            <a:ext cx="370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– Miura et al 2006 PNAS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C40ABF-5E2F-B18F-3BC7-294110368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43" y="4493347"/>
            <a:ext cx="3479800" cy="184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DC5D44-269A-0558-6626-C8A698E4F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151" y="821876"/>
            <a:ext cx="5003277" cy="292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52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5D397CC-6F6D-5505-A745-E9FC2DD4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33" y="0"/>
            <a:ext cx="5452923" cy="39019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05B448-09B1-34F9-3548-BDB8C0799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181" y="4020194"/>
            <a:ext cx="2577638" cy="2787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3186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Batillaria</a:t>
            </a:r>
            <a:r>
              <a:rPr lang="en-US" i="1" dirty="0"/>
              <a:t> </a:t>
            </a:r>
            <a:r>
              <a:rPr lang="en-US" i="1" dirty="0" err="1"/>
              <a:t>attramentaria</a:t>
            </a:r>
            <a:r>
              <a:rPr lang="en-US" i="1" dirty="0"/>
              <a:t> </a:t>
            </a:r>
            <a:r>
              <a:rPr lang="en-US" dirty="0"/>
              <a:t>trematode HL6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67.5%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7914774" y="317173"/>
            <a:ext cx="370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– Miura et al 2006 PNAS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6D8E8E-703B-FA85-46FB-A79219E6A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842" y="821877"/>
            <a:ext cx="5330723" cy="2948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67F3FD-4CDA-82C3-332B-74822CCCC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0" y="4445437"/>
            <a:ext cx="34544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31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CC4179F-72E8-DA28-D894-4290EA1AC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97551" cy="39338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0575D9-E3DE-22F8-D39D-AE430B963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993" y="0"/>
            <a:ext cx="466458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1996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Undaria</a:t>
            </a:r>
            <a:r>
              <a:rPr lang="en-US" i="1" dirty="0"/>
              <a:t> </a:t>
            </a:r>
            <a:r>
              <a:rPr lang="en-US" i="1" dirty="0" err="1"/>
              <a:t>pinnitifida</a:t>
            </a:r>
            <a:r>
              <a:rPr lang="en-US" i="1" dirty="0"/>
              <a:t> 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76.4%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65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Uwai</a:t>
            </a:r>
            <a:r>
              <a:rPr lang="en-US" dirty="0"/>
              <a:t> et al 2006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FFB8E3-562B-576E-B482-0BD55C40D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67" y="4404047"/>
            <a:ext cx="3797300" cy="2171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5AFBEF-C13B-FE1E-001A-DA9C0A69C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699" y="3683086"/>
            <a:ext cx="2879694" cy="31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80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8BB5B57-C51B-DF1B-C09D-DDCCF261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" y="51645"/>
            <a:ext cx="5380750" cy="3850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1962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Mutimo</a:t>
            </a:r>
            <a:r>
              <a:rPr lang="en-US" i="1" dirty="0"/>
              <a:t> </a:t>
            </a:r>
            <a:r>
              <a:rPr lang="en-US" i="1" dirty="0" err="1"/>
              <a:t>cylindricus</a:t>
            </a:r>
            <a:endParaRPr lang="en-US" i="1" dirty="0"/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72.7%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Hanyuda</a:t>
            </a:r>
            <a:r>
              <a:rPr lang="en-US" dirty="0"/>
              <a:t> et al. 2018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0F6DABD-8876-92D7-81DA-BCE454DE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181" y="520154"/>
            <a:ext cx="4402848" cy="5590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6D802-49B9-E13D-C1EF-F6B71F0D0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401" y="3679142"/>
            <a:ext cx="3014992" cy="3127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D16F8C-72E9-C50F-A0E0-93C38E616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59" y="4483094"/>
            <a:ext cx="1968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95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10315B-3BBE-E23C-300E-91BE26C1C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77" y="149904"/>
            <a:ext cx="5182764" cy="35431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6499C1-5EB9-64DF-9530-5E232F883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587" y="3799443"/>
            <a:ext cx="2757885" cy="3058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387954-482C-0AEB-632F-EA791EBBA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472" y="0"/>
            <a:ext cx="523792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53D1C1-46DB-10ED-4402-890E20A6B81D}"/>
              </a:ext>
            </a:extLst>
          </p:cNvPr>
          <p:cNvSpPr txBox="1"/>
          <p:nvPr/>
        </p:nvSpPr>
        <p:spPr>
          <a:xfrm>
            <a:off x="426367" y="327370"/>
            <a:ext cx="1997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Haminoea</a:t>
            </a:r>
            <a:r>
              <a:rPr lang="en-US" i="1" dirty="0"/>
              <a:t> japonica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543A6D-4409-968B-198B-CE96D5F1235D}"/>
              </a:ext>
            </a:extLst>
          </p:cNvPr>
          <p:cNvSpPr txBox="1"/>
          <p:nvPr/>
        </p:nvSpPr>
        <p:spPr>
          <a:xfrm>
            <a:off x="5651078" y="149904"/>
            <a:ext cx="177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Hansen et al. 2013 PLOSONE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E144AA-3E0F-B1B1-5BD0-C266398F6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56884"/>
            <a:ext cx="4308953" cy="137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15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1996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Undaria</a:t>
            </a:r>
            <a:r>
              <a:rPr lang="en-US" i="1" dirty="0"/>
              <a:t> </a:t>
            </a:r>
            <a:r>
              <a:rPr lang="en-US" i="1" dirty="0" err="1"/>
              <a:t>pinnitifida</a:t>
            </a:r>
            <a:r>
              <a:rPr lang="en-US" i="1" dirty="0"/>
              <a:t> 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76.4%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65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Uwai</a:t>
            </a:r>
            <a:r>
              <a:rPr lang="en-US" dirty="0"/>
              <a:t> et al 2006</a:t>
            </a:r>
          </a:p>
        </p:txBody>
      </p:sp>
    </p:spTree>
    <p:extLst>
      <p:ext uri="{BB962C8B-B14F-4D97-AF65-F5344CB8AC3E}">
        <p14:creationId xmlns:p14="http://schemas.microsoft.com/office/powerpoint/2010/main" val="2129606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244</Words>
  <Application>Microsoft Macintosh PowerPoint</Application>
  <PresentationFormat>Widescreen</PresentationFormat>
  <Paragraphs>48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Sotka, Erik</dc:creator>
  <cp:lastModifiedBy>Sotka, Erik</cp:lastModifiedBy>
  <cp:revision>66</cp:revision>
  <dcterms:created xsi:type="dcterms:W3CDTF">2022-10-28T14:48:37Z</dcterms:created>
  <dcterms:modified xsi:type="dcterms:W3CDTF">2022-11-19T02:12:17Z</dcterms:modified>
</cp:coreProperties>
</file>